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5"/>
  </p:notesMasterIdLst>
  <p:sldIdLst>
    <p:sldId id="289" r:id="rId2"/>
    <p:sldId id="29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1" r:id="rId34"/>
  </p:sldIdLst>
  <p:sldSz cx="9144000" cy="5143500" type="screen16x9"/>
  <p:notesSz cx="6858000" cy="9144000"/>
  <p:embeddedFontLst>
    <p:embeddedFont>
      <p:font typeface="Helvetica Neue Light" panose="020B0604020202020204" charset="0"/>
      <p:regular r:id="rId36"/>
      <p:bold r:id="rId37"/>
      <p:italic r:id="rId38"/>
      <p:boldItalic r:id="rId39"/>
    </p:embeddedFont>
    <p:embeddedFont>
      <p:font typeface="DM Sans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8"/>
      </p:cViewPr>
      <p:guideLst>
        <p:guide orient="horz" pos="295"/>
        <p:guide pos="5460"/>
        <p:guide pos="300"/>
        <p:guide orient="horz" pos="28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3365b5acdf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3365b5acdf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LOS VIDEOS DE ONBOARDING ESTÁN DISPONIBLES EN EL ESPACIO DE LA CLASE 1</a:t>
            </a:r>
            <a:endParaRPr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293952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4435f4d7ab_0_1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4435f4d7ab_0_1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435f4d7ab_0_1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435f4d7ab_0_1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435f4d7ab_0_1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4435f4d7ab_0_1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435f4d7ab_0_1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435f4d7ab_0_1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35f4d7ab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35f4d7ab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435f4d7ab_0_1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4435f4d7ab_0_1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435f4d7ab_0_1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4435f4d7ab_0_1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435f4d7ab_0_1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4435f4d7ab_0_1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435f4d7ab_0_1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4435f4d7ab_0_1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435f4d7ab_0_1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4435f4d7ab_0_1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3c9d1b815_1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3c9d1b815_1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4364016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4435f4d7ab_0_1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4435f4d7ab_0_1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435f4d7ab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4435f4d7ab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4435f4d7ab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4435f4d7ab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435f4d7ab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435f4d7ab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435f4d7ab_0_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4435f4d7ab_0_1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4435f4d7ab_0_1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4435f4d7ab_0_1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4435f4d7ab_0_1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4435f4d7ab_0_1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4435f4d7ab_0_1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4435f4d7ab_0_1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4435f4d7ab_0_1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4435f4d7ab_0_1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4435f4d7ab_0_1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4435f4d7ab_0_1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4435f4d7a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34435f4d7a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4435f4d7ab_0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4435f4d7ab_0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4435f4d7ab_0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4435f4d7ab_0_1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4435f4d7ab_0_1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4435f4d7ab_0_1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3c9d1b815_1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3c9d1b815_1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10848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435f4d7ab_0_1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4435f4d7ab_0_1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435f4d7ab_0_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4435f4d7ab_0_1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4435f4d7ab_0_1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4435f4d7ab_0_1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4435f4d7ab_0_1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4435f4d7ab_0_1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4435f4d7ab_0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4435f4d7ab_0_1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435f4d7ab_0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4435f4d7ab_0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5" name="Google Shape;35;p13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6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6;p16"/>
          <p:cNvSpPr txBox="1"/>
          <p:nvPr/>
        </p:nvSpPr>
        <p:spPr>
          <a:xfrm>
            <a:off x="723014" y="927149"/>
            <a:ext cx="6959674" cy="3453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 b="1" u="sng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React</a:t>
            </a:r>
            <a:endParaRPr sz="7200" b="1" u="sng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 u="sng" dirty="0" smtClean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Flex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 u="sng" dirty="0" smtClean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Clase 7</a:t>
            </a:r>
            <a:r>
              <a:rPr lang="es" sz="6000" b="1" u="sng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/>
            </a:r>
            <a:br>
              <a:rPr lang="es" sz="6000" b="1" u="sng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600" b="1" u="sng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1" u="sng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u="sng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 dirty="0" smtClean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Curso dictado por Arturo Grottoli</a:t>
            </a:r>
            <a:endParaRPr sz="1600" b="1" u="sng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289696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24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128" name="Google Shape;128;p24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9" name="Google Shape;129;p24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30" name="Google Shape;130;p24"/>
          <p:cNvSpPr txBox="1"/>
          <p:nvPr/>
        </p:nvSpPr>
        <p:spPr>
          <a:xfrm>
            <a:off x="291525" y="34677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base de datos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1" name="Google Shape;131;p24"/>
          <p:cNvSpPr txBox="1"/>
          <p:nvPr/>
        </p:nvSpPr>
        <p:spPr>
          <a:xfrm>
            <a:off x="291525" y="949575"/>
            <a:ext cx="87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Seleccionamos la opción comenzar en </a:t>
            </a: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modo prueba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presionamos el botón </a:t>
            </a: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200"/>
          </a:p>
        </p:txBody>
      </p:sp>
      <p:pic>
        <p:nvPicPr>
          <p:cNvPr id="132" name="Google Shape;132;p24" title="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300" y="1600775"/>
            <a:ext cx="4404849" cy="32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25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138" name="Google Shape;138;p25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9" name="Google Shape;139;p25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40" name="Google Shape;140;p25"/>
          <p:cNvSpPr txBox="1"/>
          <p:nvPr/>
        </p:nvSpPr>
        <p:spPr>
          <a:xfrm>
            <a:off x="291525" y="34677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Base de datos creada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291525" y="644775"/>
            <a:ext cx="8700000" cy="6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Debemos iniciar una colección de datos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dando clic en </a:t>
            </a: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+ Iniciar colección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 damos el nombre </a:t>
            </a: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items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hacemos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clic en </a:t>
            </a: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Siguiente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2" name="Google Shape;142;p25" title="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875" y="1118250"/>
            <a:ext cx="5083052" cy="9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 title="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6226" y="2380525"/>
            <a:ext cx="4852850" cy="264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26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149" name="Google Shape;149;p26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51" name="Google Shape;151;p26"/>
          <p:cNvSpPr txBox="1"/>
          <p:nvPr/>
        </p:nvSpPr>
        <p:spPr>
          <a:xfrm>
            <a:off x="277175" y="319025"/>
            <a:ext cx="83385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collection y document</a:t>
            </a:r>
            <a:endParaRPr sz="44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277175" y="1395150"/>
            <a:ext cx="82530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202124"/>
                </a:solidFill>
                <a:highlight>
                  <a:schemeClr val="accent6"/>
                </a:highlight>
              </a:rPr>
              <a:t>document:</a:t>
            </a:r>
            <a:r>
              <a:rPr lang="es" sz="1500">
                <a:solidFill>
                  <a:srgbClr val="202124"/>
                </a:solidFill>
                <a:highlight>
                  <a:schemeClr val="lt1"/>
                </a:highlight>
              </a:rPr>
              <a:t> Son objetos que tienen campos </a:t>
            </a:r>
            <a:endParaRPr sz="150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202124"/>
                </a:solidFill>
                <a:highlight>
                  <a:schemeClr val="lt1"/>
                </a:highlight>
              </a:rPr>
              <a:t>variados aunque la mayoría de los documentos </a:t>
            </a:r>
            <a:endParaRPr sz="150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202124"/>
                </a:solidFill>
                <a:highlight>
                  <a:schemeClr val="lt1"/>
                </a:highlight>
              </a:rPr>
              <a:t>que se establecen en una misma </a:t>
            </a:r>
            <a:endParaRPr sz="150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202124"/>
                </a:solidFill>
                <a:highlight>
                  <a:schemeClr val="lt1"/>
                </a:highlight>
              </a:rPr>
              <a:t>colección persiguen el mismo objetivo.</a:t>
            </a:r>
            <a:endParaRPr sz="150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202124"/>
                </a:solidFill>
                <a:highlight>
                  <a:schemeClr val="accent6"/>
                </a:highlight>
              </a:rPr>
              <a:t>collection:</a:t>
            </a:r>
            <a:r>
              <a:rPr lang="es" sz="1500">
                <a:solidFill>
                  <a:srgbClr val="202124"/>
                </a:solidFill>
                <a:highlight>
                  <a:schemeClr val="lt1"/>
                </a:highlight>
              </a:rPr>
              <a:t> Es </a:t>
            </a:r>
            <a:r>
              <a:rPr lang="es" sz="1500">
                <a:solidFill>
                  <a:srgbClr val="040C28"/>
                </a:solidFill>
              </a:rPr>
              <a:t>un conjunto de documentos de </a:t>
            </a:r>
            <a:endParaRPr sz="1500">
              <a:solidFill>
                <a:srgbClr val="040C2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40C28"/>
                </a:solidFill>
              </a:rPr>
              <a:t>una base de datos no relacional </a:t>
            </a:r>
            <a:r>
              <a:rPr lang="es" sz="1500" b="1">
                <a:solidFill>
                  <a:schemeClr val="accent4"/>
                </a:solidFill>
              </a:rPr>
              <a:t>noSQL </a:t>
            </a:r>
            <a:r>
              <a:rPr lang="es" sz="1500">
                <a:solidFill>
                  <a:schemeClr val="dk1"/>
                </a:solidFill>
              </a:rPr>
              <a:t>que 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tratan sobre lo mismo</a:t>
            </a:r>
            <a:r>
              <a:rPr lang="es" sz="1500">
                <a:solidFill>
                  <a:srgbClr val="040C28"/>
                </a:solidFill>
              </a:rPr>
              <a:t>.</a:t>
            </a:r>
            <a:endParaRPr sz="1500">
              <a:solidFill>
                <a:srgbClr val="040C2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202124"/>
                </a:solidFill>
                <a:highlight>
                  <a:srgbClr val="FFFFFF"/>
                </a:highlight>
              </a:rPr>
              <a:t>Los documentos son estructuras de datos </a:t>
            </a:r>
            <a:endParaRPr sz="15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202124"/>
                </a:solidFill>
                <a:highlight>
                  <a:srgbClr val="FFFFFF"/>
                </a:highlight>
              </a:rPr>
              <a:t>BSON, muy similares a JSON.</a:t>
            </a:r>
            <a:endParaRPr sz="15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224" y="1815050"/>
            <a:ext cx="3762750" cy="18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7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159" name="Google Shape;159;p27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61" name="Google Shape;161;p27"/>
          <p:cNvSpPr txBox="1"/>
          <p:nvPr/>
        </p:nvSpPr>
        <p:spPr>
          <a:xfrm>
            <a:off x="258400" y="289408"/>
            <a:ext cx="85485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 documento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258400" y="903550"/>
            <a:ext cx="8327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Recordemos un documento es un objeto parecido a JSON. Una diferencia es que tiene un ID que identifica al documento. Lo generamos dando clic en </a:t>
            </a:r>
            <a:r>
              <a:rPr lang="es" sz="1550" b="1">
                <a:latin typeface="DM Sans"/>
                <a:ea typeface="DM Sans"/>
                <a:cs typeface="DM Sans"/>
                <a:sym typeface="DM Sans"/>
              </a:rPr>
              <a:t>ID automático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3" name="Google Shape;163;p27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800" y="1734275"/>
            <a:ext cx="4218399" cy="312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28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169" name="Google Shape;169;p28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0" name="Google Shape;170;p28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71" name="Google Shape;171;p28"/>
          <p:cNvSpPr txBox="1"/>
          <p:nvPr/>
        </p:nvSpPr>
        <p:spPr>
          <a:xfrm>
            <a:off x="297750" y="2209208"/>
            <a:ext cx="85485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datos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2" name="Google Shape;172;p28" title="1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1051" y="500874"/>
            <a:ext cx="1325600" cy="42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29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178" name="Google Shape;178;p29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9" name="Google Shape;179;p29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80" name="Google Shape;180;p29"/>
          <p:cNvSpPr txBox="1"/>
          <p:nvPr/>
        </p:nvSpPr>
        <p:spPr>
          <a:xfrm>
            <a:off x="258400" y="1220475"/>
            <a:ext cx="38085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Crea los campos que contengan la información para los items de tu E-commerce, completando el nombre del campo, el tipo de dato y su valor para cada propiedad.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Firestore te dejará crear, agregar o quitar campos cuando lo desees.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Luego damos </a:t>
            </a:r>
            <a:r>
              <a:rPr lang="es" sz="15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Guardar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1" name="Google Shape;181;p29" title="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900" y="278450"/>
            <a:ext cx="3143550" cy="42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/>
        </p:nvSpPr>
        <p:spPr>
          <a:xfrm>
            <a:off x="245212" y="422025"/>
            <a:ext cx="85485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 documento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30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188" name="Google Shape;188;p30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90" name="Google Shape;190;p30"/>
          <p:cNvSpPr txBox="1"/>
          <p:nvPr/>
        </p:nvSpPr>
        <p:spPr>
          <a:xfrm>
            <a:off x="241600" y="3279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Documento 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1" name="Google Shape;191;p30"/>
          <p:cNvSpPr txBox="1"/>
          <p:nvPr/>
        </p:nvSpPr>
        <p:spPr>
          <a:xfrm>
            <a:off x="241600" y="1007050"/>
            <a:ext cx="6714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Has logrado crear un documento de tu colección items.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2" name="Google Shape;192;p30" title="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63" y="1623776"/>
            <a:ext cx="8450875" cy="28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31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198" name="Google Shape;198;p31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00" name="Google Shape;200;p31"/>
          <p:cNvSpPr txBox="1"/>
          <p:nvPr/>
        </p:nvSpPr>
        <p:spPr>
          <a:xfrm>
            <a:off x="241600" y="3279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Evitar bloqueo de base de datos</a:t>
            </a: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1" name="Google Shape;201;p31"/>
          <p:cNvSpPr txBox="1"/>
          <p:nvPr/>
        </p:nvSpPr>
        <p:spPr>
          <a:xfrm>
            <a:off x="241600" y="1007050"/>
            <a:ext cx="6714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Debemos ir a la pestaña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Reglas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Extender 2 meses al menos la fecha que figura en el código date(2025,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5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16) y luego presionar en el botón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Publicar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2" name="Google Shape;202;p31" title="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388" y="1868300"/>
            <a:ext cx="6361150" cy="294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32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208" name="Google Shape;208;p32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10" name="Google Shape;210;p32"/>
          <p:cNvSpPr txBox="1"/>
          <p:nvPr/>
        </p:nvSpPr>
        <p:spPr>
          <a:xfrm>
            <a:off x="241600" y="3279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Integración con mi app</a:t>
            </a: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1" name="Google Shape;211;p32"/>
          <p:cNvSpPr txBox="1"/>
          <p:nvPr/>
        </p:nvSpPr>
        <p:spPr>
          <a:xfrm>
            <a:off x="241600" y="1007050"/>
            <a:ext cx="67149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Damos clic en la parte superior de la columna izquierda en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Descripción general: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Ahora hacemos clic en el ícono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&lt;/&gt;: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2" name="Google Shape;212;p32" title="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5875" y="1418225"/>
            <a:ext cx="2151925" cy="3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 title="1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675" y="2818975"/>
            <a:ext cx="4565647" cy="19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33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219" name="Google Shape;219;p33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21" name="Google Shape;221;p33"/>
          <p:cNvSpPr txBox="1"/>
          <p:nvPr/>
        </p:nvSpPr>
        <p:spPr>
          <a:xfrm>
            <a:off x="241600" y="3279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Registrar mi app</a:t>
            </a: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2" name="Google Shape;222;p33"/>
          <p:cNvSpPr txBox="1"/>
          <p:nvPr/>
        </p:nvSpPr>
        <p:spPr>
          <a:xfrm>
            <a:off x="241600" y="1007050"/>
            <a:ext cx="6714900" cy="9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Damos un nombre a la aplicación.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Dejamos inactiva la casilla de Firebase Hosting.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Damos clic en el botón </a:t>
            </a:r>
            <a:r>
              <a:rPr lang="es" sz="1450" b="1">
                <a:latin typeface="DM Sans"/>
                <a:ea typeface="DM Sans"/>
                <a:cs typeface="DM Sans"/>
                <a:sym typeface="DM Sans"/>
              </a:rPr>
              <a:t>Registrar aplicación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925" y="2151300"/>
            <a:ext cx="4070449" cy="262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/>
          <p:nvPr/>
        </p:nvSpPr>
        <p:spPr>
          <a:xfrm>
            <a:off x="666200" y="825988"/>
            <a:ext cx="6957344" cy="434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1" dirty="0" smtClean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¿Estamos bien para arrancar?</a:t>
            </a:r>
            <a:endParaRPr sz="3600" b="1" dirty="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M Sans"/>
              <a:buChar char="●"/>
            </a:pPr>
            <a:r>
              <a:rPr lang="es-MX" sz="3300" dirty="0" smtClean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Sonido e imagen ok</a:t>
            </a:r>
            <a:endParaRPr sz="33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DM Sans"/>
              <a:buChar char="●"/>
            </a:pPr>
            <a:r>
              <a:rPr lang="es" sz="3300" dirty="0" smtClean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Diapositivas y tamaño texto</a:t>
            </a:r>
            <a:endParaRPr sz="33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DM Sans"/>
              <a:buChar char="●"/>
            </a:pPr>
            <a:r>
              <a:rPr lang="es" sz="3300" dirty="0" smtClean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Recordar chequear que esté grabando.</a:t>
            </a:r>
            <a:endParaRPr sz="3300" dirty="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367217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34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229" name="Google Shape;229;p34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30" name="Google Shape;230;p34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31" name="Google Shape;231;p34"/>
          <p:cNvSpPr txBox="1"/>
          <p:nvPr/>
        </p:nvSpPr>
        <p:spPr>
          <a:xfrm>
            <a:off x="241600" y="32797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Página de Integración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2" name="Google Shape;232;p34" title="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175" y="1300675"/>
            <a:ext cx="3909951" cy="351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36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248" name="Google Shape;248;p36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49" name="Google Shape;249;p36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50" name="Google Shape;250;p36"/>
          <p:cNvSpPr txBox="1"/>
          <p:nvPr/>
        </p:nvSpPr>
        <p:spPr>
          <a:xfrm>
            <a:off x="473338" y="4887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Firebase: instalación local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1" name="Google Shape;251;p36"/>
          <p:cNvSpPr txBox="1"/>
          <p:nvPr/>
        </p:nvSpPr>
        <p:spPr>
          <a:xfrm>
            <a:off x="485600" y="1227675"/>
            <a:ext cx="38346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Instala el cliente de firebase vía </a:t>
            </a:r>
            <a:r>
              <a:rPr lang="es" sz="1550" b="1">
                <a:latin typeface="DM Sans"/>
                <a:ea typeface="DM Sans"/>
                <a:cs typeface="DM Sans"/>
                <a:sym typeface="DM Sans"/>
              </a:rPr>
              <a:t>NPM:</a:t>
            </a:r>
            <a:endParaRPr sz="1550" b="1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2" name="Google Shape;252;p36"/>
          <p:cNvPicPr preferRelativeResize="0"/>
          <p:nvPr/>
        </p:nvPicPr>
        <p:blipFill rotWithShape="1">
          <a:blip r:embed="rId3">
            <a:alphaModFix/>
          </a:blip>
          <a:srcRect l="7123" t="32031" r="48131" b="26954"/>
          <a:stretch/>
        </p:blipFill>
        <p:spPr>
          <a:xfrm>
            <a:off x="564825" y="1937025"/>
            <a:ext cx="8004224" cy="17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/>
        </p:nvSpPr>
        <p:spPr>
          <a:xfrm>
            <a:off x="295775" y="389738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Inicializar 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firebase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8" name="Google Shape;2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/>
          <p:nvPr/>
        </p:nvSpPr>
        <p:spPr>
          <a:xfrm>
            <a:off x="295775" y="1789450"/>
            <a:ext cx="3639000" cy="26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Pega el script que creó </a:t>
            </a:r>
            <a:r>
              <a:rPr lang="es" sz="15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firebase</a:t>
            </a:r>
            <a:r>
              <a:rPr lang="es" sz="1550" b="1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en el punto de entrada de tu aplicación de React, que es </a:t>
            </a:r>
            <a:r>
              <a:rPr lang="es" sz="1550" b="1">
                <a:latin typeface="DM Sans"/>
                <a:ea typeface="DM Sans"/>
                <a:cs typeface="DM Sans"/>
                <a:sym typeface="DM Sans"/>
              </a:rPr>
              <a:t>main.jsx.</a:t>
            </a:r>
            <a:endParaRPr sz="15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Reemplaza: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const app = initializeApp(firebaseConfig);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por: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initializeApp(firebaseConfig);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0" name="Google Shape;260;p37"/>
          <p:cNvPicPr preferRelativeResize="0"/>
          <p:nvPr/>
        </p:nvPicPr>
        <p:blipFill rotWithShape="1">
          <a:blip r:embed="rId4">
            <a:alphaModFix/>
          </a:blip>
          <a:srcRect l="7215" t="10251" r="27900" b="9972"/>
          <a:stretch/>
        </p:blipFill>
        <p:spPr>
          <a:xfrm>
            <a:off x="4259284" y="277474"/>
            <a:ext cx="4702863" cy="41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/>
        </p:nvSpPr>
        <p:spPr>
          <a:xfrm>
            <a:off x="239850" y="973225"/>
            <a:ext cx="7354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latin typeface="DM Sans"/>
                <a:ea typeface="DM Sans"/>
                <a:cs typeface="DM Sans"/>
                <a:sym typeface="DM Sans"/>
              </a:rPr>
              <a:t>En el archivo en el cual harás la petición a Firestore has esta importación: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7" name="Google Shape;26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93850"/>
            <a:ext cx="9144002" cy="20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8"/>
          <p:cNvSpPr txBox="1"/>
          <p:nvPr/>
        </p:nvSpPr>
        <p:spPr>
          <a:xfrm>
            <a:off x="241600" y="3279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Acceder a un document</a:t>
            </a: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39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274" name="Google Shape;274;p39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76" name="Google Shape;276;p39"/>
          <p:cNvSpPr txBox="1"/>
          <p:nvPr/>
        </p:nvSpPr>
        <p:spPr>
          <a:xfrm>
            <a:off x="241600" y="3279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Acceder a un document</a:t>
            </a: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7" name="Google Shape;2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075" y="1179776"/>
            <a:ext cx="5825451" cy="27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250" y="4014975"/>
            <a:ext cx="8092151" cy="3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9"/>
          <p:cNvSpPr txBox="1"/>
          <p:nvPr/>
        </p:nvSpPr>
        <p:spPr>
          <a:xfrm>
            <a:off x="5752250" y="1681500"/>
            <a:ext cx="3161100" cy="17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En un useEffect realiza la petición.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Configura a qué </a:t>
            </a:r>
            <a:r>
              <a:rPr lang="es" sz="1450" b="1">
                <a:latin typeface="DM Sans"/>
                <a:ea typeface="DM Sans"/>
                <a:cs typeface="DM Sans"/>
                <a:sym typeface="DM Sans"/>
              </a:rPr>
              <a:t>collection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 accederás con el segundo parámetro de </a:t>
            </a:r>
            <a:r>
              <a:rPr lang="es" sz="1450" b="1">
                <a:latin typeface="DM Sans"/>
                <a:ea typeface="DM Sans"/>
                <a:cs typeface="DM Sans"/>
                <a:sym typeface="DM Sans"/>
              </a:rPr>
              <a:t>doc().</a:t>
            </a:r>
            <a:endParaRPr sz="14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Configura qué </a:t>
            </a:r>
            <a:r>
              <a:rPr lang="es" sz="1450" b="1">
                <a:latin typeface="DM Sans"/>
                <a:ea typeface="DM Sans"/>
                <a:cs typeface="DM Sans"/>
                <a:sym typeface="DM Sans"/>
              </a:rPr>
              <a:t>document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 buscas con el tercer parámetro de</a:t>
            </a:r>
            <a:r>
              <a:rPr lang="es" sz="1450" b="1">
                <a:latin typeface="DM Sans"/>
                <a:ea typeface="DM Sans"/>
                <a:cs typeface="DM Sans"/>
                <a:sym typeface="DM Sans"/>
              </a:rPr>
              <a:t> doc().</a:t>
            </a:r>
            <a:endParaRPr sz="1450"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40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285" name="Google Shape;285;p40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86" name="Google Shape;286;p40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87" name="Google Shape;287;p40"/>
          <p:cNvSpPr txBox="1"/>
          <p:nvPr/>
        </p:nvSpPr>
        <p:spPr>
          <a:xfrm>
            <a:off x="241600" y="32797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Contenido de la respuesta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8" name="Google Shape;288;p40"/>
          <p:cNvSpPr txBox="1"/>
          <p:nvPr/>
        </p:nvSpPr>
        <p:spPr>
          <a:xfrm>
            <a:off x="340650" y="1388075"/>
            <a:ext cx="3607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Por el diseño, en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 Firestore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el id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no es parte del document.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9" name="Google Shape;289;p40"/>
          <p:cNvPicPr preferRelativeResize="0"/>
          <p:nvPr/>
        </p:nvPicPr>
        <p:blipFill rotWithShape="1">
          <a:blip r:embed="rId3">
            <a:alphaModFix/>
          </a:blip>
          <a:srcRect l="6777" t="13927" r="22179" b="12499"/>
          <a:stretch/>
        </p:blipFill>
        <p:spPr>
          <a:xfrm>
            <a:off x="4325574" y="1436225"/>
            <a:ext cx="4671498" cy="251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0"/>
          <p:cNvSpPr txBox="1"/>
          <p:nvPr/>
        </p:nvSpPr>
        <p:spPr>
          <a:xfrm>
            <a:off x="340650" y="19883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Cada consulta a firestore nos devolverá un objeto que contiene tiene los siguientes campos:  id, ref, metadata.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1" name="Google Shape;291;p40"/>
          <p:cNvSpPr txBox="1"/>
          <p:nvPr/>
        </p:nvSpPr>
        <p:spPr>
          <a:xfrm>
            <a:off x="340650" y="3004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Y tiene un método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.data()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que nos da el contenido que buscamos.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Puedes combinar el resultado con el id si después lo necesitas para algo realizando lo siguiente: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{ id: doc.id, ...doc.data() }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41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297" name="Google Shape;297;p41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98" name="Google Shape;298;p41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99" name="Google Shape;299;p41"/>
          <p:cNvSpPr txBox="1"/>
          <p:nvPr/>
        </p:nvSpPr>
        <p:spPr>
          <a:xfrm>
            <a:off x="239850" y="973225"/>
            <a:ext cx="73545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En el archivo en el cual harás la petición a Firestore has esta importación: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0" name="Google Shape;300;p41"/>
          <p:cNvSpPr txBox="1"/>
          <p:nvPr/>
        </p:nvSpPr>
        <p:spPr>
          <a:xfrm>
            <a:off x="241600" y="32797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Acceder a una collection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1" name="Google Shape;3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36304"/>
            <a:ext cx="9143999" cy="1866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42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307" name="Google Shape;307;p42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8" name="Google Shape;308;p42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309" name="Google Shape;309;p42"/>
          <p:cNvSpPr txBox="1"/>
          <p:nvPr/>
        </p:nvSpPr>
        <p:spPr>
          <a:xfrm>
            <a:off x="241600" y="32797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Acceder a una collection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10" name="Google Shape;3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525" y="4334374"/>
            <a:ext cx="7241150" cy="46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2"/>
          <p:cNvSpPr txBox="1"/>
          <p:nvPr/>
        </p:nvSpPr>
        <p:spPr>
          <a:xfrm>
            <a:off x="5038400" y="1487250"/>
            <a:ext cx="3814800" cy="25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AutoNum type="arabicPeriod"/>
            </a:pPr>
            <a:r>
              <a:rPr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Inicializa el cliente.</a:t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AutoNum type="arabicPeriod"/>
            </a:pPr>
            <a:r>
              <a:rPr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Setea a la collection.</a:t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AutoNum type="arabicPeriod"/>
            </a:pPr>
            <a:r>
              <a:rPr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Invoca getDocs.</a:t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AutoNum type="arabicPeriod"/>
            </a:pPr>
            <a:r>
              <a:rPr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Accede al snapshot (resultado) </a:t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AutoNum type="arabicPeriod"/>
            </a:pPr>
            <a:r>
              <a:rPr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(opcional) verifica su tamaño con </a:t>
            </a:r>
            <a:r>
              <a:rPr lang="es" sz="1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.size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AutoNum type="arabicPeriod"/>
            </a:pPr>
            <a:r>
              <a:rPr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Accede al set de datos mediante el accesor snapshot</a:t>
            </a:r>
            <a:r>
              <a:rPr lang="es" sz="1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.docs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pic>
        <p:nvPicPr>
          <p:cNvPr id="312" name="Google Shape;31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75" y="1132251"/>
            <a:ext cx="4785525" cy="31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2"/>
          <p:cNvSpPr txBox="1"/>
          <p:nvPr/>
        </p:nvSpPr>
        <p:spPr>
          <a:xfrm>
            <a:off x="665325" y="1795700"/>
            <a:ext cx="231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EA90FF"/>
                </a:solidFill>
              </a:rPr>
              <a:t>1</a:t>
            </a:r>
            <a:endParaRPr sz="1100" b="1">
              <a:solidFill>
                <a:srgbClr val="EA90FF"/>
              </a:solidFill>
            </a:endParaRPr>
          </a:p>
        </p:txBody>
      </p:sp>
      <p:sp>
        <p:nvSpPr>
          <p:cNvPr id="314" name="Google Shape;314;p42"/>
          <p:cNvSpPr txBox="1"/>
          <p:nvPr/>
        </p:nvSpPr>
        <p:spPr>
          <a:xfrm>
            <a:off x="665325" y="1948100"/>
            <a:ext cx="231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EA90FF"/>
                </a:solidFill>
              </a:rPr>
              <a:t>2</a:t>
            </a:r>
            <a:endParaRPr sz="1100" b="1">
              <a:solidFill>
                <a:srgbClr val="EA90FF"/>
              </a:solidFill>
            </a:endParaRPr>
          </a:p>
        </p:txBody>
      </p:sp>
      <p:sp>
        <p:nvSpPr>
          <p:cNvPr id="315" name="Google Shape;315;p42"/>
          <p:cNvSpPr txBox="1"/>
          <p:nvPr/>
        </p:nvSpPr>
        <p:spPr>
          <a:xfrm>
            <a:off x="665325" y="2252900"/>
            <a:ext cx="231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EA90FF"/>
                </a:solidFill>
              </a:rPr>
              <a:t>3</a:t>
            </a:r>
            <a:endParaRPr sz="1100" b="1">
              <a:solidFill>
                <a:srgbClr val="EA90FF"/>
              </a:solidFill>
            </a:endParaRPr>
          </a:p>
        </p:txBody>
      </p:sp>
      <p:sp>
        <p:nvSpPr>
          <p:cNvPr id="316" name="Google Shape;316;p42"/>
          <p:cNvSpPr txBox="1"/>
          <p:nvPr/>
        </p:nvSpPr>
        <p:spPr>
          <a:xfrm>
            <a:off x="2828775" y="2106250"/>
            <a:ext cx="231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b="1">
                <a:solidFill>
                  <a:srgbClr val="EA90FF"/>
                </a:solidFill>
              </a:rPr>
              <a:t>4</a:t>
            </a:r>
            <a:endParaRPr sz="1100" b="1">
              <a:solidFill>
                <a:srgbClr val="EA90FF"/>
              </a:solidFill>
            </a:endParaRPr>
          </a:p>
        </p:txBody>
      </p:sp>
      <p:sp>
        <p:nvSpPr>
          <p:cNvPr id="317" name="Google Shape;317;p42"/>
          <p:cNvSpPr txBox="1"/>
          <p:nvPr/>
        </p:nvSpPr>
        <p:spPr>
          <a:xfrm>
            <a:off x="2143850" y="2466518"/>
            <a:ext cx="231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EA90FF"/>
                </a:solidFill>
              </a:rPr>
              <a:t>5</a:t>
            </a:r>
            <a:endParaRPr sz="1100" b="1">
              <a:solidFill>
                <a:srgbClr val="EA90FF"/>
              </a:solidFill>
            </a:endParaRPr>
          </a:p>
        </p:txBody>
      </p:sp>
      <p:sp>
        <p:nvSpPr>
          <p:cNvPr id="318" name="Google Shape;318;p42"/>
          <p:cNvSpPr txBox="1"/>
          <p:nvPr/>
        </p:nvSpPr>
        <p:spPr>
          <a:xfrm>
            <a:off x="1309421" y="2865616"/>
            <a:ext cx="231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EA90FF"/>
                </a:solidFill>
              </a:rPr>
              <a:t>6</a:t>
            </a:r>
            <a:endParaRPr sz="1100" b="1">
              <a:solidFill>
                <a:srgbClr val="EA90FF"/>
              </a:solidFill>
            </a:endParaRPr>
          </a:p>
        </p:txBody>
      </p:sp>
      <p:sp>
        <p:nvSpPr>
          <p:cNvPr id="319" name="Google Shape;319;p42"/>
          <p:cNvSpPr txBox="1"/>
          <p:nvPr/>
        </p:nvSpPr>
        <p:spPr>
          <a:xfrm>
            <a:off x="239850" y="875963"/>
            <a:ext cx="73545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En un useEffect realiza la petición: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43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325" name="Google Shape;325;p43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26" name="Google Shape;326;p43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327" name="Google Shape;327;p43"/>
          <p:cNvSpPr txBox="1"/>
          <p:nvPr/>
        </p:nvSpPr>
        <p:spPr>
          <a:xfrm>
            <a:off x="241600" y="327975"/>
            <a:ext cx="81411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Acceder a una collection con filtros</a:t>
            </a:r>
            <a:endParaRPr sz="36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8" name="Google Shape;3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52" y="1988625"/>
            <a:ext cx="4222674" cy="315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448" y="1095454"/>
            <a:ext cx="6534051" cy="114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3"/>
          <p:cNvSpPr txBox="1"/>
          <p:nvPr/>
        </p:nvSpPr>
        <p:spPr>
          <a:xfrm>
            <a:off x="316050" y="825550"/>
            <a:ext cx="7289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Implementa un filtro simple sobre la colección utilizando los métodos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query()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where().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44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336" name="Google Shape;336;p44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37" name="Google Shape;337;p44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338" name="Google Shape;338;p44"/>
          <p:cNvSpPr txBox="1"/>
          <p:nvPr/>
        </p:nvSpPr>
        <p:spPr>
          <a:xfrm>
            <a:off x="506275" y="2637075"/>
            <a:ext cx="800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Repo </a:t>
            </a:r>
            <a:r>
              <a:rPr lang="es" sz="4000" b="1">
                <a:latin typeface="DM Sans"/>
                <a:ea typeface="DM Sans"/>
                <a:cs typeface="DM Sans"/>
                <a:sym typeface="DM Sans"/>
              </a:rPr>
              <a:t>2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9" name="Google Shape;339;p44"/>
          <p:cNvSpPr txBox="1"/>
          <p:nvPr/>
        </p:nvSpPr>
        <p:spPr>
          <a:xfrm>
            <a:off x="567450" y="3489775"/>
            <a:ext cx="8009100" cy="11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https://github.com/julioavantt/teacher_firebase2</a:t>
            </a:r>
            <a:endParaRPr sz="1800" b="0" i="0" u="none" strike="noStrike" cap="none">
              <a:solidFill>
                <a:srgbClr val="8BE9F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40" name="Google Shape;340;p44" title="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676" y="1594600"/>
            <a:ext cx="2600300" cy="17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7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56" name="Google Shape;56;p17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7" name="Google Shape;57;p17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58" name="Google Shape;58;p17"/>
          <p:cNvSpPr txBox="1"/>
          <p:nvPr/>
        </p:nvSpPr>
        <p:spPr>
          <a:xfrm>
            <a:off x="174000" y="390925"/>
            <a:ext cx="86688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 smtClean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Firebase  ¿Qu</a:t>
            </a:r>
            <a:r>
              <a:rPr lang="en-US" sz="4000" b="1" dirty="0" smtClean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é</a:t>
            </a:r>
            <a:r>
              <a:rPr lang="es" sz="4000" b="1" dirty="0" smtClean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es?¿Como se usa?</a:t>
            </a:r>
            <a:endParaRPr sz="4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" name="Google Shape;59;p17"/>
          <p:cNvSpPr txBox="1"/>
          <p:nvPr/>
        </p:nvSpPr>
        <p:spPr>
          <a:xfrm>
            <a:off x="324600" y="1129558"/>
            <a:ext cx="8367600" cy="364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Servicio provisto por </a:t>
            </a:r>
            <a:r>
              <a:rPr lang="es" sz="16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Google</a:t>
            </a:r>
            <a:r>
              <a:rPr lang="es" sz="1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el desarrollo de Apps, como: </a:t>
            </a:r>
            <a:endParaRPr sz="16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✓"/>
            </a:pPr>
            <a:r>
              <a:rPr lang="es" dirty="0">
                <a:solidFill>
                  <a:schemeClr val="dk1"/>
                </a:solidFill>
              </a:rPr>
              <a:t>Seguridad y autenticación</a:t>
            </a:r>
            <a:r>
              <a:rPr lang="es" dirty="0" smtClean="0">
                <a:solidFill>
                  <a:schemeClr val="dk1"/>
                </a:solidFill>
              </a:rPr>
              <a:t>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✓"/>
            </a:pPr>
            <a:r>
              <a:rPr lang="es" dirty="0" smtClean="0">
                <a:solidFill>
                  <a:schemeClr val="dk1"/>
                </a:solidFill>
              </a:rPr>
              <a:t>BBDD Almacenamiento</a:t>
            </a:r>
            <a:endParaRPr dirty="0">
              <a:solidFill>
                <a:schemeClr val="dk1"/>
              </a:solidFill>
            </a:endParaRPr>
          </a:p>
          <a:p>
            <a:pPr marL="457200" indent="-317500">
              <a:spcBef>
                <a:spcPts val="1000"/>
              </a:spcBef>
              <a:buClr>
                <a:schemeClr val="accent4"/>
              </a:buClr>
              <a:buSzPts val="1400"/>
              <a:buFont typeface="Arial"/>
              <a:buChar char="✓"/>
            </a:pPr>
            <a:r>
              <a:rPr lang="es" dirty="0" smtClean="0">
                <a:solidFill>
                  <a:schemeClr val="dk1"/>
                </a:solidFill>
              </a:rPr>
              <a:t>Hosting</a:t>
            </a:r>
            <a:r>
              <a:rPr lang="es" dirty="0">
                <a:solidFill>
                  <a:schemeClr val="dk1"/>
                </a:solidFill>
              </a:rPr>
              <a:t> </a:t>
            </a:r>
            <a:r>
              <a:rPr lang="es" dirty="0" smtClean="0">
                <a:solidFill>
                  <a:schemeClr val="dk1"/>
                </a:solidFill>
              </a:rPr>
              <a:t>y </a:t>
            </a:r>
            <a:r>
              <a:rPr lang="en-US" dirty="0" err="1">
                <a:solidFill>
                  <a:schemeClr val="dk1"/>
                </a:solidFill>
              </a:rPr>
              <a:t>Monitoreo</a:t>
            </a:r>
            <a:r>
              <a:rPr lang="en-US" dirty="0" smtClean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✓"/>
            </a:pPr>
            <a:r>
              <a:rPr lang="es" dirty="0" smtClean="0">
                <a:solidFill>
                  <a:schemeClr val="dk1"/>
                </a:solidFill>
              </a:rPr>
              <a:t>Functions </a:t>
            </a:r>
            <a:r>
              <a:rPr lang="es" dirty="0">
                <a:solidFill>
                  <a:schemeClr val="dk1"/>
                </a:solidFill>
              </a:rPr>
              <a:t>y más.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1"/>
                </a:solidFill>
              </a:rPr>
              <a:t>Debemos estar autenticados en 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s" b="1" dirty="0">
                <a:solidFill>
                  <a:schemeClr val="dk1"/>
                </a:solidFill>
              </a:rPr>
              <a:t>una cuenta de Google</a:t>
            </a:r>
            <a:r>
              <a:rPr lang="es" b="1" dirty="0" smtClean="0">
                <a:solidFill>
                  <a:schemeClr val="dk1"/>
                </a:solidFill>
              </a:rPr>
              <a:t>.</a:t>
            </a:r>
            <a:br>
              <a:rPr lang="es" b="1" dirty="0" smtClean="0">
                <a:solidFill>
                  <a:schemeClr val="dk1"/>
                </a:solidFill>
              </a:rPr>
            </a:br>
            <a:r>
              <a:rPr lang="es" b="1" dirty="0" smtClean="0">
                <a:solidFill>
                  <a:schemeClr val="dk1"/>
                </a:solidFill>
              </a:rPr>
              <a:t/>
            </a:r>
            <a:br>
              <a:rPr lang="es" b="1" dirty="0" smtClean="0">
                <a:solidFill>
                  <a:schemeClr val="dk1"/>
                </a:solidFill>
              </a:rPr>
            </a:br>
            <a:r>
              <a:rPr lang="es" b="1" dirty="0" smtClean="0">
                <a:solidFill>
                  <a:schemeClr val="dk1"/>
                </a:solidFill>
              </a:rPr>
              <a:t>(La misma de whatsapp o gmail)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60" name="Google Shape;60;p17"/>
          <p:cNvSpPr txBox="1"/>
          <p:nvPr/>
        </p:nvSpPr>
        <p:spPr>
          <a:xfrm>
            <a:off x="4527575" y="1908175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1" name="Google Shape;61;p17" title="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314" y="1908175"/>
            <a:ext cx="5426686" cy="245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45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346" name="Google Shape;346;p45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47" name="Google Shape;347;p45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348" name="Google Shape;348;p45"/>
          <p:cNvSpPr txBox="1"/>
          <p:nvPr/>
        </p:nvSpPr>
        <p:spPr>
          <a:xfrm>
            <a:off x="239850" y="973225"/>
            <a:ext cx="73545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En el archivo en el cual harás la petición a Firestore has esta importación: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9" name="Google Shape;349;p45"/>
          <p:cNvSpPr txBox="1"/>
          <p:nvPr/>
        </p:nvSpPr>
        <p:spPr>
          <a:xfrm>
            <a:off x="241600" y="327975"/>
            <a:ext cx="8639700" cy="18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3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una collection desde un document</a:t>
            </a: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0" name="Google Shape;3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0325"/>
            <a:ext cx="9143998" cy="1889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/>
          <p:nvPr/>
        </p:nvSpPr>
        <p:spPr>
          <a:xfrm>
            <a:off x="5472475" y="1180550"/>
            <a:ext cx="3161100" cy="3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Debemos generar una referencia a la colección, y crear el objeto que queremos crear en Firestore.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método addDoc devuelve una promise. Si todo sale bien el then devolverá un objeto con el id autogenerado del nuevo documento, de otro modo pasará por el flow de error.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no existía la colección previamente será creada automáticamente.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6" name="Google Shape;3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00" y="807400"/>
            <a:ext cx="5264118" cy="43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651" y="4019500"/>
            <a:ext cx="2823450" cy="537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" name="Google Shape;358;p46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359" name="Google Shape;359;p46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60" name="Google Shape;360;p46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361" name="Google Shape;361;p46"/>
          <p:cNvSpPr txBox="1"/>
          <p:nvPr/>
        </p:nvSpPr>
        <p:spPr>
          <a:xfrm>
            <a:off x="241600" y="327975"/>
            <a:ext cx="8639700" cy="18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una collection desde un document</a:t>
            </a: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47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367" name="Google Shape;367;p47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68" name="Google Shape;368;p47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369" name="Google Shape;369;p47"/>
          <p:cNvSpPr txBox="1"/>
          <p:nvPr/>
        </p:nvSpPr>
        <p:spPr>
          <a:xfrm>
            <a:off x="316050" y="305200"/>
            <a:ext cx="85119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Verificar la creación en Firestore </a:t>
            </a:r>
            <a:endParaRPr sz="34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0" name="Google Shape;37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75" y="1031025"/>
            <a:ext cx="6805292" cy="353126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7"/>
          <p:cNvSpPr txBox="1"/>
          <p:nvPr/>
        </p:nvSpPr>
        <p:spPr>
          <a:xfrm>
            <a:off x="325827" y="4636425"/>
            <a:ext cx="66627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Firestore crea el id por nosotros si utilizamos el método </a:t>
            </a:r>
            <a:r>
              <a:rPr lang="es" b="1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addDoc</a:t>
            </a:r>
            <a:endParaRPr b="1">
              <a:solidFill>
                <a:srgbClr val="000000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/>
          <p:nvPr/>
        </p:nvSpPr>
        <p:spPr>
          <a:xfrm>
            <a:off x="2484368" y="2133793"/>
            <a:ext cx="6957344" cy="1375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1" dirty="0" smtClean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¿Dudas, consultas?</a:t>
            </a:r>
            <a:endParaRPr sz="3600" b="1" dirty="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480303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8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67" name="Google Shape;67;p18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8" name="Google Shape;68;p18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69" name="Google Shape;69;p18"/>
          <p:cNvSpPr txBox="1"/>
          <p:nvPr/>
        </p:nvSpPr>
        <p:spPr>
          <a:xfrm>
            <a:off x="291525" y="22592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Firebase: Crear proyecto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" name="Google Shape;70;p18"/>
          <p:cNvSpPr txBox="1"/>
          <p:nvPr/>
        </p:nvSpPr>
        <p:spPr>
          <a:xfrm>
            <a:off x="331075" y="885100"/>
            <a:ext cx="5398800" cy="3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Primero vamos a </a:t>
            </a:r>
            <a:r>
              <a:rPr lang="es" sz="1550" b="1">
                <a:latin typeface="DM Sans"/>
                <a:ea typeface="DM Sans"/>
                <a:cs typeface="DM Sans"/>
                <a:sym typeface="DM Sans"/>
              </a:rPr>
              <a:t>Ir a consola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 o a </a:t>
            </a:r>
            <a:r>
              <a:rPr lang="es" sz="1550" b="1">
                <a:latin typeface="DM Sans"/>
                <a:ea typeface="DM Sans"/>
                <a:cs typeface="DM Sans"/>
                <a:sym typeface="DM Sans"/>
              </a:rPr>
              <a:t>Go to console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: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Luego a </a:t>
            </a:r>
            <a:r>
              <a:rPr lang="es" sz="1550" b="1">
                <a:latin typeface="DM Sans"/>
                <a:ea typeface="DM Sans"/>
                <a:cs typeface="DM Sans"/>
                <a:sym typeface="DM Sans"/>
              </a:rPr>
              <a:t>Crear un proyecto:</a:t>
            </a:r>
            <a:endParaRPr sz="15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1" name="Google Shape;71;p18" title="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706" y="1045323"/>
            <a:ext cx="2943950" cy="6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8" title="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2850" y="2078025"/>
            <a:ext cx="3896950" cy="26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9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78" name="Google Shape;78;p19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9" name="Google Shape;79;p19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80" name="Google Shape;80;p19"/>
          <p:cNvSpPr txBox="1"/>
          <p:nvPr/>
        </p:nvSpPr>
        <p:spPr>
          <a:xfrm>
            <a:off x="291525" y="34677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Indicar nombre al proyecto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1" name="Google Shape;81;p19" title="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963" y="1518375"/>
            <a:ext cx="3558074" cy="32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9"/>
          <p:cNvSpPr txBox="1"/>
          <p:nvPr/>
        </p:nvSpPr>
        <p:spPr>
          <a:xfrm>
            <a:off x="291525" y="949575"/>
            <a:ext cx="601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Completamos el nombre y continuamos: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20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88" name="Google Shape;88;p20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9" name="Google Shape;89;p20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90" name="Google Shape;90;p20"/>
          <p:cNvSpPr txBox="1"/>
          <p:nvPr/>
        </p:nvSpPr>
        <p:spPr>
          <a:xfrm>
            <a:off x="291525" y="34677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Deshabilitar Analytics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" name="Google Shape;91;p20"/>
          <p:cNvSpPr txBox="1"/>
          <p:nvPr/>
        </p:nvSpPr>
        <p:spPr>
          <a:xfrm>
            <a:off x="291525" y="949575"/>
            <a:ext cx="601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Deshabilitamos Analytics y creamos el proyecto:</a:t>
            </a:r>
            <a:endParaRPr/>
          </a:p>
        </p:txBody>
      </p:sp>
      <p:pic>
        <p:nvPicPr>
          <p:cNvPr id="92" name="Google Shape;92;p20" title="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664" y="1634802"/>
            <a:ext cx="3414675" cy="3158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21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98" name="Google Shape;98;p21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00" name="Google Shape;100;p21"/>
          <p:cNvSpPr txBox="1"/>
          <p:nvPr/>
        </p:nvSpPr>
        <p:spPr>
          <a:xfrm>
            <a:off x="291525" y="34677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creado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1" name="Google Shape;101;p21"/>
          <p:cNvSpPr txBox="1"/>
          <p:nvPr/>
        </p:nvSpPr>
        <p:spPr>
          <a:xfrm>
            <a:off x="291525" y="949575"/>
            <a:ext cx="87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menú izquierdo veremos la opción Compilación, la expandimos y damos clic en </a:t>
            </a: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Firestore Database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200"/>
          </a:p>
        </p:txBody>
      </p:sp>
      <p:pic>
        <p:nvPicPr>
          <p:cNvPr id="102" name="Google Shape;102;p21" title="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75" y="1700799"/>
            <a:ext cx="8259651" cy="28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22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108" name="Google Shape;108;p22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9" name="Google Shape;109;p22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10" name="Google Shape;110;p22"/>
          <p:cNvSpPr txBox="1"/>
          <p:nvPr/>
        </p:nvSpPr>
        <p:spPr>
          <a:xfrm>
            <a:off x="291525" y="34677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Firestore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1" name="Google Shape;111;p22"/>
          <p:cNvSpPr txBox="1"/>
          <p:nvPr/>
        </p:nvSpPr>
        <p:spPr>
          <a:xfrm>
            <a:off x="291525" y="949575"/>
            <a:ext cx="87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Creamos la base de datos. </a:t>
            </a:r>
            <a:endParaRPr sz="1200"/>
          </a:p>
        </p:txBody>
      </p:sp>
      <p:pic>
        <p:nvPicPr>
          <p:cNvPr id="112" name="Google Shape;112;p22" title="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788" y="1571450"/>
            <a:ext cx="7580425" cy="28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3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118" name="Google Shape;118;p23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9" name="Google Shape;119;p23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20" name="Google Shape;120;p23"/>
          <p:cNvSpPr txBox="1"/>
          <p:nvPr/>
        </p:nvSpPr>
        <p:spPr>
          <a:xfrm>
            <a:off x="291525" y="34677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base de datos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1" name="Google Shape;121;p23"/>
          <p:cNvSpPr txBox="1"/>
          <p:nvPr/>
        </p:nvSpPr>
        <p:spPr>
          <a:xfrm>
            <a:off x="291525" y="949575"/>
            <a:ext cx="87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Solo damos clic en siguiente. </a:t>
            </a:r>
            <a:endParaRPr sz="1200"/>
          </a:p>
        </p:txBody>
      </p:sp>
      <p:pic>
        <p:nvPicPr>
          <p:cNvPr id="122" name="Google Shape;122;p23" title="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412" y="1674950"/>
            <a:ext cx="5161175" cy="303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872</Words>
  <Application>Microsoft Office PowerPoint</Application>
  <PresentationFormat>Presentación en pantalla (16:9)</PresentationFormat>
  <Paragraphs>173</Paragraphs>
  <Slides>33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7" baseType="lpstr">
      <vt:lpstr>Helvetica Neue Light</vt:lpstr>
      <vt:lpstr>DM Sans</vt:lpstr>
      <vt:lpstr>Arial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Turi</cp:lastModifiedBy>
  <cp:revision>4</cp:revision>
  <dcterms:modified xsi:type="dcterms:W3CDTF">2025-11-14T22:08:41Z</dcterms:modified>
</cp:coreProperties>
</file>